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1" r:id="rId3"/>
    <p:sldId id="260" r:id="rId4"/>
    <p:sldId id="283" r:id="rId5"/>
    <p:sldId id="282" r:id="rId6"/>
    <p:sldId id="293" r:id="rId7"/>
    <p:sldId id="281" r:id="rId8"/>
    <p:sldId id="289" r:id="rId9"/>
    <p:sldId id="290" r:id="rId10"/>
    <p:sldId id="291" r:id="rId11"/>
    <p:sldId id="292" r:id="rId12"/>
    <p:sldId id="294" r:id="rId13"/>
    <p:sldId id="295" r:id="rId14"/>
    <p:sldId id="285" r:id="rId15"/>
    <p:sldId id="288" r:id="rId16"/>
    <p:sldId id="286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3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r@ineu.k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r@ineu.kz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do.ineu.ed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cdo.ineu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yzmet.ineu.kz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qyzmet.ineu.edu.k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60848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Организация проведения экзамена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Algerian" pitchFamily="82" charset="0"/>
              </a:rPr>
              <a:t>с применением системы </a:t>
            </a:r>
            <a:r>
              <a:rPr lang="ru-RU" sz="4800" b="1" dirty="0" err="1" smtClean="0">
                <a:solidFill>
                  <a:srgbClr val="0070C0"/>
                </a:solidFill>
                <a:latin typeface="Algerian" pitchFamily="82" charset="0"/>
              </a:rPr>
              <a:t>прокторинга</a:t>
            </a:r>
            <a:endParaRPr lang="ru-RU" sz="48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Апрель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, 2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021 года</a:t>
            </a:r>
            <a:endParaRPr lang="ru-RU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Работа в системе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InEU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-Proctoring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168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Выбрав галочкой определенного обучающегося необходимо нажать вкладку «Мониторинг». Будет отображен рабочий стол и все действия в реальном времени сдающего экзамен.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ra_sharapidenov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7776864" cy="37336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7984" y="3645024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772816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Преподаватели, которые, согласно графика экзамена,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консультации обязаны протестировать работу системы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совместно с обучающимися. Проверить у всех ли обучающихся установлена система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наличие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веб-камер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также ознакомить их как с самой системой, так и с ходом сдачи экзамена с применением системы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15567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случае, если будут выявлены факты нарушения сдачи экзамена, экзаменатор обязан зафиксировать, сделав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 окончанию экзамена все выявленные нарушения должны быть учтены в «Отчете о сдаче экзамена с применением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предоставлены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Офис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регистратора, на электронную почту: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or@ineu.kz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Акты нарушения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должны быть сданы вместе с экзаменационными ведомостями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Офис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регистратора.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4725144"/>
          <a:ext cx="8568953" cy="1584175"/>
        </p:xfrm>
        <a:graphic>
          <a:graphicData uri="http://schemas.openxmlformats.org/drawingml/2006/table">
            <a:tbl>
              <a:tblPr/>
              <a:tblGrid>
                <a:gridCol w="679124"/>
                <a:gridCol w="389498"/>
                <a:gridCol w="785655"/>
                <a:gridCol w="1707798"/>
                <a:gridCol w="2663232"/>
                <a:gridCol w="1065294"/>
                <a:gridCol w="1278352"/>
              </a:tblGrid>
              <a:tr h="413263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Отчет о сдачи экзамена с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применением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прокторинга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7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Дата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№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Группа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ФИО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Примечание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Экзаменатор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Акт нарушения +/-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9699" name="Picture 3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6696744" cy="40954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556792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нарушений должны сохраняться в облаке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https://cloud.ineu.kz/ - Share VUZ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 - Прокторинг_2020-2021 - КАФЕДРА</a:t>
            </a:r>
            <a:endParaRPr lang="ru-RU" sz="2800" b="1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3861048"/>
            <a:ext cx="100811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4437112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аттестация и 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Государственный экзамен «Современная история Казахстана»</a:t>
            </a:r>
          </a:p>
          <a:p>
            <a:pPr algn="ctr"/>
            <a:endParaRPr lang="ru-RU" sz="23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768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вопросов		50 минут		1 попытка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Экзамены проводятся в установленное университетом время. График размещен в личном кабинете. Пробные тесты перед экзаменом – 10 попыток.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7504" y="3293205"/>
            <a:ext cx="9036496" cy="3564795"/>
            <a:chOff x="107504" y="2852936"/>
            <a:chExt cx="9036496" cy="3564795"/>
          </a:xfrm>
        </p:grpSpPr>
        <p:pic>
          <p:nvPicPr>
            <p:cNvPr id="21" name="Picture 2" descr="C:\Users\SysAdmin\Desktop\прокторинг\истор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852936"/>
              <a:ext cx="4909192" cy="3442866"/>
            </a:xfrm>
            <a:prstGeom prst="rect">
              <a:avLst/>
            </a:prstGeom>
            <a:noFill/>
          </p:spPr>
        </p:pic>
        <p:pic>
          <p:nvPicPr>
            <p:cNvPr id="22" name="Picture 3" descr="C:\Users\SysAdmin\Desktop\прокторинг\история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3303" y="4005064"/>
              <a:ext cx="5970697" cy="2412667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949280"/>
            <a:ext cx="547260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509120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Итоговая аттестация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916832"/>
          <a:ext cx="82809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348372"/>
                <a:gridCol w="2070230"/>
                <a:gridCol w="2070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№ </a:t>
                      </a:r>
                      <a:r>
                        <a:rPr lang="ru-RU" dirty="0" err="1" smtClean="0">
                          <a:latin typeface="Century Schoolbook" pitchFamily="18" charset="0"/>
                        </a:rPr>
                        <a:t>п</a:t>
                      </a:r>
                      <a:r>
                        <a:rPr lang="ru-RU" dirty="0" smtClean="0">
                          <a:latin typeface="Century Schoolbook" pitchFamily="18" charset="0"/>
                        </a:rPr>
                        <a:t>/</a:t>
                      </a:r>
                      <a:r>
                        <a:rPr lang="ru-RU" dirty="0" err="1" smtClean="0">
                          <a:latin typeface="Century Schoolbook" pitchFamily="18" charset="0"/>
                        </a:rPr>
                        <a:t>п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Экзамен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Количество вопросов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Длительность</a:t>
                      </a:r>
                      <a:r>
                        <a:rPr lang="ru-RU" baseline="0" dirty="0" smtClean="0">
                          <a:latin typeface="Century Schoolbook" pitchFamily="18" charset="0"/>
                        </a:rPr>
                        <a:t> экзамена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1.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Schoolbook" pitchFamily="18" charset="0"/>
                        </a:rPr>
                        <a:t>Комплексный</a:t>
                      </a:r>
                      <a:r>
                        <a:rPr lang="ru-RU" baseline="0" dirty="0" smtClean="0">
                          <a:latin typeface="Century Schoolbook" pitchFamily="18" charset="0"/>
                        </a:rPr>
                        <a:t> экзамен 1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60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90 минут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2.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Schoolbook" pitchFamily="18" charset="0"/>
                        </a:rPr>
                        <a:t>Кейсы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-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Schoolbook" pitchFamily="18" charset="0"/>
                        </a:rPr>
                        <a:t>120 минут</a:t>
                      </a:r>
                      <a:endParaRPr lang="ru-RU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7228641" cy="3168874"/>
          </a:xfrm>
          <a:prstGeom prst="rect">
            <a:avLst/>
          </a:prstGeom>
          <a:noFill/>
        </p:spPr>
      </p:pic>
      <p:pic>
        <p:nvPicPr>
          <p:cNvPr id="2050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996531" cy="2454435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23528" y="6021288"/>
            <a:ext cx="4628182" cy="580989"/>
            <a:chOff x="179512" y="6093296"/>
            <a:chExt cx="4628182" cy="580989"/>
          </a:xfrm>
        </p:grpSpPr>
        <p:pic>
          <p:nvPicPr>
            <p:cNvPr id="12" name="Picture 2" descr="C:\Users\sara_sharapidenova\Downloads\WhatsApp Image 2021-04-27 at 17.05.50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6093296"/>
              <a:ext cx="4556174" cy="580989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179512" y="6165304"/>
              <a:ext cx="4608512" cy="4320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220072" y="4725144"/>
            <a:ext cx="237626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645024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Апелляция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060848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Причины: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студент не согласен с оценкой из-за некорректно составленных вопросов;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технических неполадках: сбой сети, программы, отключение электричества;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другие причины (необходимо указать)</a:t>
            </a:r>
          </a:p>
          <a:p>
            <a:pPr algn="just">
              <a:buFont typeface="Wingdings" pitchFamily="2" charset="2"/>
              <a:buChar char="ü"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Обучающийся подает заявление на апелляцию в день экзамена, но не позднее </a:t>
            </a:r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суток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 момента окончания экзамена на сайте Центра обслуживания обучающихся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qyzmet.ineu</a:t>
            </a:r>
            <a:r>
              <a:rPr lang="ru-RU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en-US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ru-RU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kz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раздел «Заявление на апелляцию».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Заявление поступает в Офис регистратора и проверяется факт указанной причины с технической службой и кафедрой.</a:t>
            </a:r>
          </a:p>
          <a:p>
            <a:pPr marL="342900" indent="-342900" algn="just"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случае одобрения студенту предоставляется возможность сдать экзамен повторно, сроки доводятся до студента через деканат, при этом задания студентов остаются прежними.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27809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Спасибо за внимание!</a:t>
            </a:r>
            <a:endParaRPr lang="ru-RU" sz="48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Промежуточная и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Итоговая аттестации</a:t>
            </a:r>
            <a:endParaRPr lang="ru-RU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 экзамены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принимаются в форме компьютерного тестирования.</a:t>
            </a:r>
          </a:p>
          <a:p>
            <a:pPr algn="just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обучающиеся обязаны при себе иметь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удостоверение  личности*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5008" y="2651760"/>
          <a:ext cx="892899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063"/>
                <a:gridCol w="41979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u="sng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  экзамена обучающимися: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Обучающийся запускает программу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прокторинга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После запуска трансляции на камеру показывает крупным планом удостоверение личности* с двух сторон;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личном кабинете открывает «Индивидуальный учебный план»;</a:t>
                      </a: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Выбирает необходимый экзамен, согласно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графика, который предстоит сдать;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indent="-342900" algn="just">
                        <a:buFont typeface="Wingdings" pitchFamily="2" charset="2"/>
                        <a:buChar char="Ø"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Открывает пункт «Экзаменационный тест» /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Емтихандық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тест» и отвечает на вопросы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Академическая честность обучающегося</a:t>
                      </a: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допускается во время экзамена: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отключать </a:t>
                      </a: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веб-камеру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во время сдачи экзамена;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звать других лиц на помощь и привлекать их к ответу на задания; 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запускать другие вкладки в браузере, искать информацию в интернете;</a:t>
                      </a:r>
                    </a:p>
                    <a:p>
                      <a:pPr algn="just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открывать материалы на компьютере.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-1" y="-1"/>
            <a:ext cx="9144001" cy="6858001"/>
            <a:chOff x="-1" y="-1"/>
            <a:chExt cx="9144001" cy="6858001"/>
          </a:xfrm>
        </p:grpSpPr>
        <p:pic>
          <p:nvPicPr>
            <p:cNvPr id="4" name="Picture 2" descr="C:\Users\sara_sharapidenova\Desktop\1 лекция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" y="-1"/>
              <a:ext cx="9144001" cy="685800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0" y="1484784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Как запустить систему </a:t>
              </a:r>
              <a:r>
                <a:rPr lang="ru-RU" sz="2400" b="1" dirty="0" err="1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прокторинга</a:t>
              </a:r>
              <a:r>
                <a:rPr lang="ru-RU" sz="2400" b="1" dirty="0" smtClean="0">
                  <a:solidFill>
                    <a:srgbClr val="0070C0"/>
                  </a:solidFill>
                  <a:latin typeface="Cambria" pitchFamily="18" charset="0"/>
                  <a:ea typeface="Cambria" pitchFamily="18" charset="0"/>
                </a:rPr>
                <a:t>?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1916832"/>
              <a:ext cx="914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Личный кабинет:	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  <a:hlinkClick r:id="rId3"/>
                </a:rPr>
                <a:t>http://cdo.ineu.edu.kz</a:t>
              </a:r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основном меню выбрать пункт </a:t>
              </a:r>
              <a:r>
                <a:rPr lang="ru-RU" b="1" i="1" dirty="0" err="1" smtClean="0">
                  <a:latin typeface="Times New Roman" pitchFamily="18" charset="0"/>
                  <a:cs typeface="Times New Roman" pitchFamily="18" charset="0"/>
                  <a:hlinkClick r:id="rId4"/>
                </a:rPr>
                <a:t>InEU-Proctoring</a:t>
              </a: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 загрузить программу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:\Users\SysAdmin\Desktop\прокторинг\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2564904"/>
              <a:ext cx="8964488" cy="3974144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395536" y="6165304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1988840"/>
            <a:ext cx="7549770" cy="4392488"/>
            <a:chOff x="107504" y="1988840"/>
            <a:chExt cx="7549770" cy="4392488"/>
          </a:xfrm>
        </p:grpSpPr>
        <p:pic>
          <p:nvPicPr>
            <p:cNvPr id="4098" name="Picture 2" descr="C:\Users\SysAdmin\Downloads\WhatsApp Image 2020-11-13 at 15.23.03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988840"/>
              <a:ext cx="7261738" cy="3018160"/>
            </a:xfrm>
            <a:prstGeom prst="rect">
              <a:avLst/>
            </a:prstGeom>
            <a:noFill/>
          </p:spPr>
        </p:pic>
        <p:pic>
          <p:nvPicPr>
            <p:cNvPr id="4103" name="Picture 7" descr="C:\Users\SysAdmin\Downloads\WhatsApp Image 2020-11-13 at 15.23.00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780928"/>
              <a:ext cx="3451225" cy="2628900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2267744" y="2492896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95936" y="4437112"/>
              <a:ext cx="1656184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9552" y="4437112"/>
              <a:ext cx="79208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5" descr="C:\Users\SysAdmin\Downloads\WhatsApp Image 2020-11-13 at 15.23.01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5589240"/>
              <a:ext cx="6181725" cy="771525"/>
            </a:xfrm>
            <a:prstGeom prst="rect">
              <a:avLst/>
            </a:prstGeom>
            <a:noFill/>
          </p:spPr>
        </p:pic>
        <p:sp>
          <p:nvSpPr>
            <p:cNvPr id="23" name="Прямоугольник 22"/>
            <p:cNvSpPr/>
            <p:nvPr/>
          </p:nvSpPr>
          <p:spPr>
            <a:xfrm>
              <a:off x="395536" y="5157192"/>
              <a:ext cx="2468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Запустить программу </a:t>
              </a: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7504" y="20608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43808" y="278092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9552" y="5661248"/>
              <a:ext cx="395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7584" y="6093296"/>
              <a:ext cx="158417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Picture 5" descr="C:\Users\SysAdmin\Downloads\WhatsApp Image 2020-11-13 at 15.23.01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3240360" cy="30340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43608" y="2060848"/>
            <a:ext cx="2468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Запустить программу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5157192"/>
            <a:ext cx="13681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67944" y="2420888"/>
            <a:ext cx="47880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Нужно выключить антивирусную программу, перезагрузить компьютер и потом запустить программу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имени администратора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(правой кнопкой мыши кликнуть на программу и выбрать «Запустить от имени администратора»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запустить систему </a:t>
            </a:r>
            <a:r>
              <a:rPr lang="ru-RU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прокторинга</a:t>
            </a:r>
            <a:endParaRPr lang="ru-RU" sz="2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3" name="Picture 3" descr="C:\Users\SysAdmin\Downloads\WhatsApp Image 2020-11-13 at 15.23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48880"/>
            <a:ext cx="3810000" cy="1905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55776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Ввести логин/ИКТ.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Трансляция начнется автоматически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2564904"/>
            <a:ext cx="3672408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467544" y="494116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79712" y="2708920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SysAdmin\Desktop\прокторинг\икт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21088"/>
            <a:ext cx="3096344" cy="1495003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16016" y="580526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«Остановить трансляцию»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приведет к окончанию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видеотрансляции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4077072"/>
            <a:ext cx="3210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Логин – это ИКТ студента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48064" y="4509120"/>
            <a:ext cx="33123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52120" y="4941168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660232" y="5301208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827584" y="4797152"/>
            <a:ext cx="3096344" cy="1484784"/>
            <a:chOff x="5077514" y="4653136"/>
            <a:chExt cx="3742958" cy="1844824"/>
          </a:xfrm>
        </p:grpSpPr>
        <p:pic>
          <p:nvPicPr>
            <p:cNvPr id="5126" name="Picture 6" descr="C:\Users\SysAdmin\Desktop\прокторинг\икт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7514" y="4653136"/>
              <a:ext cx="3726992" cy="1844824"/>
            </a:xfrm>
            <a:prstGeom prst="rect">
              <a:avLst/>
            </a:prstGeom>
            <a:noFill/>
          </p:spPr>
        </p:pic>
        <p:sp>
          <p:nvSpPr>
            <p:cNvPr id="22" name="Прямоугольник 21"/>
            <p:cNvSpPr/>
            <p:nvPr/>
          </p:nvSpPr>
          <p:spPr>
            <a:xfrm>
              <a:off x="5148064" y="4869160"/>
              <a:ext cx="3672408" cy="1368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" name="Прямая со стрелкой 17"/>
          <p:cNvCxnSpPr/>
          <p:nvPr/>
        </p:nvCxnSpPr>
        <p:spPr>
          <a:xfrm flipV="1">
            <a:off x="3059832" y="3356992"/>
            <a:ext cx="50405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11760" y="4365104"/>
            <a:ext cx="504056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16016" y="4653136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Как узнать ИКТ обучающегося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04864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Сайт Центра обслуживания обучающихся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http://qyzmet.ineu.edu.kz/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работы системы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необходимо знать свой ИКТ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83568" y="2132856"/>
            <a:ext cx="8278440" cy="4395047"/>
            <a:chOff x="683568" y="2132856"/>
            <a:chExt cx="8278440" cy="4395047"/>
          </a:xfrm>
        </p:grpSpPr>
        <p:pic>
          <p:nvPicPr>
            <p:cNvPr id="2050" name="Picture 2" descr="C:\Users\SysAdmin\Desktop\прокторинг\икт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2132856"/>
              <a:ext cx="5758160" cy="3349048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7236296" y="4437112"/>
              <a:ext cx="1296144" cy="10801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 descr="C:\Users\SysAdmin\Desktop\прокторинг\икт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509120"/>
              <a:ext cx="6048672" cy="2018783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403648" y="5157192"/>
              <a:ext cx="532859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Вход в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InEU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-Proctoring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для преподавателя </a:t>
            </a:r>
          </a:p>
        </p:txBody>
      </p:sp>
      <p:pic>
        <p:nvPicPr>
          <p:cNvPr id="1026" name="Picture 2" descr="C:\Users\sara_sharapidenova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8657429" cy="22322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20608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входа в систему необходимо в строке браузера ввести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http://proctoradmin.ineu.kz:3000/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поля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«Имя пользователя»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«Пароль»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(данные аналогичны системе ИС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ИнЕУ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4221088"/>
            <a:ext cx="216024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3356992"/>
            <a:ext cx="100811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ara_sharapidenova\Desktop\1 лек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Работа в системе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InEU</a:t>
            </a:r>
            <a:r>
              <a:rPr lang="en-US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-Proctoring</a:t>
            </a:r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1683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Войдя в систему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прокторинга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во вкладке «Выбор» будут отображаться обучающиеся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группам, которые закреплены за каждым преподавателем, согласно графика экзамена.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просмотра необходимо поставить галочку возле имени обучающегося. 	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 Для одновременного просмотра можно будет выбрать не более 4-х студентов.</a:t>
            </a:r>
          </a:p>
        </p:txBody>
      </p:sp>
      <p:pic>
        <p:nvPicPr>
          <p:cNvPr id="2050" name="Picture 2" descr="C:\Users\sara_sharapidenova\Desktop\Без имен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8593109" cy="195493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3928" y="4725144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229200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2240" y="64886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lgerian" pitchFamily="82" charset="0"/>
              </a:rPr>
              <a:t>www.ineu.edu.kz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402</Words>
  <Application>Microsoft Office PowerPoint</Application>
  <PresentationFormat>Экран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Сара Шарапиденова</dc:creator>
  <cp:lastModifiedBy>Сара Шарапиденова</cp:lastModifiedBy>
  <cp:revision>93</cp:revision>
  <dcterms:created xsi:type="dcterms:W3CDTF">2020-03-18T06:28:14Z</dcterms:created>
  <dcterms:modified xsi:type="dcterms:W3CDTF">2021-04-30T10:21:13Z</dcterms:modified>
</cp:coreProperties>
</file>